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66" r:id="rId4"/>
    <p:sldId id="347" r:id="rId5"/>
    <p:sldId id="348" r:id="rId6"/>
    <p:sldId id="349" r:id="rId7"/>
    <p:sldId id="350" r:id="rId8"/>
    <p:sldId id="351" r:id="rId9"/>
    <p:sldId id="353" r:id="rId10"/>
    <p:sldId id="352" r:id="rId11"/>
    <p:sldId id="354" r:id="rId12"/>
    <p:sldId id="355" r:id="rId13"/>
    <p:sldId id="356" r:id="rId14"/>
    <p:sldId id="357" r:id="rId15"/>
    <p:sldId id="359" r:id="rId16"/>
    <p:sldId id="358" r:id="rId17"/>
    <p:sldId id="360" r:id="rId18"/>
    <p:sldId id="361" r:id="rId19"/>
    <p:sldId id="362" r:id="rId20"/>
    <p:sldId id="363" r:id="rId21"/>
    <p:sldId id="364" r:id="rId22"/>
    <p:sldId id="365" r:id="rId23"/>
    <p:sldId id="32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DA44F"/>
    <a:srgbClr val="FF33CC"/>
    <a:srgbClr val="CBA24E"/>
    <a:srgbClr val="252766"/>
    <a:srgbClr val="FFC000"/>
    <a:srgbClr val="5B9BD5"/>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73" autoAdjust="0"/>
    <p:restoredTop sz="94660"/>
  </p:normalViewPr>
  <p:slideViewPr>
    <p:cSldViewPr snapToGrid="0" showGuides="1">
      <p:cViewPr varScale="1">
        <p:scale>
          <a:sx n="56" d="100"/>
          <a:sy n="56" d="100"/>
        </p:scale>
        <p:origin x="920" y="44"/>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A93BC7-E5B7-4CF9-B77B-6A72723F986B}" type="datetimeFigureOut">
              <a:rPr lang="en-US" smtClean="0"/>
              <a:t>7/30/2026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054D0C-D48A-4B05-9D8F-931F6C012F85}" type="slidenum">
              <a:rPr lang="en-US" smtClean="0"/>
              <a:t>‹#›</a:t>
            </a:fld>
            <a:endParaRPr lang="en-US"/>
          </a:p>
        </p:txBody>
      </p:sp>
    </p:spTree>
    <p:extLst>
      <p:ext uri="{BB962C8B-B14F-4D97-AF65-F5344CB8AC3E}">
        <p14:creationId xmlns:p14="http://schemas.microsoft.com/office/powerpoint/2010/main" val="9101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79FA0EC-71ED-42CC-B7E4-0D7187EE4AB6}"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605708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9FA0EC-71ED-42CC-B7E4-0D7187EE4AB6}"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3072452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9FA0EC-71ED-42CC-B7E4-0D7187EE4AB6}"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260250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9FA0EC-71ED-42CC-B7E4-0D7187EE4AB6}"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1762010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9FA0EC-71ED-42CC-B7E4-0D7187EE4AB6}"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809331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9FA0EC-71ED-42CC-B7E4-0D7187EE4AB6}"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2274754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9FA0EC-71ED-42CC-B7E4-0D7187EE4AB6}" type="datetimeFigureOut">
              <a:rPr lang="en-US" smtClean="0"/>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1492332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9FA0EC-71ED-42CC-B7E4-0D7187EE4AB6}" type="datetimeFigureOut">
              <a:rPr lang="en-US" smtClean="0"/>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225166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9FA0EC-71ED-42CC-B7E4-0D7187EE4AB6}" type="datetimeFigureOut">
              <a:rPr lang="en-US" smtClean="0"/>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3984427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9FA0EC-71ED-42CC-B7E4-0D7187EE4AB6}"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2583316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9FA0EC-71ED-42CC-B7E4-0D7187EE4AB6}"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E6F9E-4609-483D-8EC5-1DFF1EA7FD20}" type="slidenum">
              <a:rPr lang="en-US" smtClean="0"/>
              <a:t>‹#›</a:t>
            </a:fld>
            <a:endParaRPr lang="en-US"/>
          </a:p>
        </p:txBody>
      </p:sp>
    </p:spTree>
    <p:extLst>
      <p:ext uri="{BB962C8B-B14F-4D97-AF65-F5344CB8AC3E}">
        <p14:creationId xmlns:p14="http://schemas.microsoft.com/office/powerpoint/2010/main" val="43320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9FA0EC-71ED-42CC-B7E4-0D7187EE4AB6}" type="datetimeFigureOut">
              <a:rPr lang="en-US" smtClean="0"/>
              <a:t>7/30/2026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E6F9E-4609-483D-8EC5-1DFF1EA7FD20}" type="slidenum">
              <a:rPr lang="en-US" smtClean="0"/>
              <a:t>‹#›</a:t>
            </a:fld>
            <a:endParaRPr lang="en-US"/>
          </a:p>
        </p:txBody>
      </p:sp>
    </p:spTree>
    <p:extLst>
      <p:ext uri="{BB962C8B-B14F-4D97-AF65-F5344CB8AC3E}">
        <p14:creationId xmlns:p14="http://schemas.microsoft.com/office/powerpoint/2010/main" val="4106079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law.justia.com/codes/indiana/title-36/article-7/chapter-4/" TargetMode="External"/><Relationship Id="rId2" Type="http://schemas.openxmlformats.org/officeDocument/2006/relationships/hyperlink" Target="https://irp-cdn.multiscreensite.com/65a760a0/files/uploaded/Volume_1.pdf" TargetMode="External"/><Relationship Id="rId1" Type="http://schemas.openxmlformats.org/officeDocument/2006/relationships/slideLayout" Target="../slideLayouts/slideLayout2.xml"/><Relationship Id="rId4" Type="http://schemas.openxmlformats.org/officeDocument/2006/relationships/hyperlink" Target="https://drive.google.com/file/d/1CL4_kfib7ADqm4TJkrFL0E0Ll4dOm4i7/view"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BA24E"/>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081548"/>
            <a:ext cx="9658350" cy="3728577"/>
          </a:xfrm>
          <a:noFill/>
          <a:ln w="76200" cap="rnd" cmpd="thickThin">
            <a:noFill/>
          </a:ln>
          <a:effectLst>
            <a:softEdge rad="190500"/>
          </a:effectLst>
        </p:spPr>
        <p:txBody>
          <a:bodyPr anchor="ctr">
            <a:noAutofit/>
          </a:bodyPr>
          <a:lstStyle/>
          <a:p>
            <a:pPr>
              <a:lnSpc>
                <a:spcPct val="100000"/>
              </a:lnSpc>
            </a:pPr>
            <a:r>
              <a:rPr lang="en-US" sz="5400" b="1" dirty="0">
                <a:latin typeface="Candara" panose="020E0502030303020204" pitchFamily="34" charset="0"/>
                <a:ea typeface="Fira Sans SemiBold" panose="020B0603050000020004" pitchFamily="34" charset="0"/>
                <a:cs typeface="ItalicT" panose="00000400000000000000" pitchFamily="2" charset="0"/>
              </a:rPr>
              <a:t>BZA ORIENTATION</a:t>
            </a:r>
            <a:br>
              <a:rPr lang="en-US" sz="5400" b="1" dirty="0">
                <a:latin typeface="Candara" panose="020E0502030303020204" pitchFamily="34" charset="0"/>
                <a:ea typeface="Fira Sans SemiBold" panose="020B0603050000020004" pitchFamily="34" charset="0"/>
                <a:cs typeface="ItalicT" panose="00000400000000000000" pitchFamily="2" charset="0"/>
              </a:rPr>
            </a:br>
            <a:r>
              <a:rPr lang="en-US" sz="5400" b="1" dirty="0">
                <a:latin typeface="Candara" panose="020E0502030303020204" pitchFamily="34" charset="0"/>
                <a:ea typeface="Fira Sans SemiBold" panose="020B0603050000020004" pitchFamily="34" charset="0"/>
                <a:cs typeface="ItalicT" panose="00000400000000000000" pitchFamily="2" charset="0"/>
              </a:rPr>
              <a:t>Duties, Powers, Rules</a:t>
            </a:r>
          </a:p>
        </p:txBody>
      </p:sp>
      <p:sp>
        <p:nvSpPr>
          <p:cNvPr id="3" name="Subtitle 2"/>
          <p:cNvSpPr>
            <a:spLocks noGrp="1"/>
          </p:cNvSpPr>
          <p:nvPr>
            <p:ph type="subTitle" idx="1"/>
          </p:nvPr>
        </p:nvSpPr>
        <p:spPr>
          <a:xfrm>
            <a:off x="6242823" y="5695573"/>
            <a:ext cx="5346192" cy="786384"/>
          </a:xfrm>
          <a:effectLst>
            <a:softEdge rad="63500"/>
          </a:effectLst>
        </p:spPr>
        <p:txBody>
          <a:bodyPr>
            <a:normAutofit/>
          </a:bodyPr>
          <a:lstStyle/>
          <a:p>
            <a:pPr algn="r"/>
            <a:r>
              <a:rPr lang="en-US" sz="1800" dirty="0">
                <a:latin typeface="Avenir Next LT Pro" panose="020B0504020202020204" pitchFamily="34" charset="0"/>
                <a:ea typeface="Fira Sans Book" panose="020B0503050000020004" pitchFamily="34" charset="0"/>
              </a:rPr>
              <a:t>March 2026</a:t>
            </a:r>
          </a:p>
          <a:p>
            <a:pPr algn="r"/>
            <a:r>
              <a:rPr lang="en-US" sz="1800" dirty="0">
                <a:latin typeface="Avenir Next LT Pro" panose="020B0504020202020204" pitchFamily="34" charset="0"/>
                <a:ea typeface="Fira Sans Book" panose="020B0503050000020004" pitchFamily="34" charset="0"/>
              </a:rPr>
              <a:t>Prepared by: Marcellus Johnson</a:t>
            </a:r>
          </a:p>
        </p:txBody>
      </p:sp>
      <p:pic>
        <p:nvPicPr>
          <p:cNvPr id="9" name="Picture 8" descr="A black background with a black square&#10;&#10;Description automatically generated with medium confidence">
            <a:extLst>
              <a:ext uri="{FF2B5EF4-FFF2-40B4-BE49-F238E27FC236}">
                <a16:creationId xmlns:a16="http://schemas.microsoft.com/office/drawing/2014/main" id="{C0F5780B-3D5F-E472-5E9C-5DE8F5CF6D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985" y="5457962"/>
            <a:ext cx="3125735" cy="1023995"/>
          </a:xfrm>
          <a:prstGeom prst="rect">
            <a:avLst/>
          </a:prstGeom>
        </p:spPr>
      </p:pic>
      <p:sp>
        <p:nvSpPr>
          <p:cNvPr id="4" name="Rectangle 3">
            <a:extLst>
              <a:ext uri="{FF2B5EF4-FFF2-40B4-BE49-F238E27FC236}">
                <a16:creationId xmlns:a16="http://schemas.microsoft.com/office/drawing/2014/main" id="{D37C9E14-5933-0629-FBB7-027BD405144A}"/>
              </a:ext>
            </a:extLst>
          </p:cNvPr>
          <p:cNvSpPr/>
          <p:nvPr/>
        </p:nvSpPr>
        <p:spPr>
          <a:xfrm>
            <a:off x="602985" y="993058"/>
            <a:ext cx="10986030" cy="3817067"/>
          </a:xfrm>
          <a:prstGeom prst="rect">
            <a:avLst/>
          </a:prstGeom>
          <a:noFill/>
          <a:ln w="101600" cmpd="thickThi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6735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7175D-C9E5-9C21-2DAE-05A894AFDC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A3C16-BBA2-F71C-B9A9-10A4DF5D24AE}"/>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Findings Required for Approval – VDS</a:t>
            </a:r>
          </a:p>
        </p:txBody>
      </p:sp>
      <p:sp>
        <p:nvSpPr>
          <p:cNvPr id="3" name="Content Placeholder 2">
            <a:extLst>
              <a:ext uri="{FF2B5EF4-FFF2-40B4-BE49-F238E27FC236}">
                <a16:creationId xmlns:a16="http://schemas.microsoft.com/office/drawing/2014/main" id="{69ABF1DC-10C7-06DB-4EE6-8A4EEFDCBF1D}"/>
              </a:ext>
            </a:extLst>
          </p:cNvPr>
          <p:cNvSpPr>
            <a:spLocks noGrp="1"/>
          </p:cNvSpPr>
          <p:nvPr>
            <p:ph idx="1"/>
          </p:nvPr>
        </p:nvSpPr>
        <p:spPr>
          <a:xfrm>
            <a:off x="342900" y="1485900"/>
            <a:ext cx="11510010" cy="4560570"/>
          </a:xfrm>
          <a:noFill/>
        </p:spPr>
        <p:txBody>
          <a:bodyPr>
            <a:normAutofit fontScale="85000" lnSpcReduction="20000"/>
          </a:bodyPr>
          <a:lstStyle/>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In Indiana, the BZA may grant a Variance from Development Standards (VDS) only upon the determination in writing that (IC 36-7-4-918.5):</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Approval will not harm the public health, safety, moral, and general welfare</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Approval will not be substantially adverse to the use and value of surrounding properties</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Strict application of the ordinance will result in practical difficulties</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The BZA must find ALL of the above to grant the requested variance</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The BZA may impose reasonable conditions or require written commitments from the applicant they find necessary to serve the above criteria.</a:t>
            </a:r>
          </a:p>
        </p:txBody>
      </p:sp>
    </p:spTree>
    <p:extLst>
      <p:ext uri="{BB962C8B-B14F-4D97-AF65-F5344CB8AC3E}">
        <p14:creationId xmlns:p14="http://schemas.microsoft.com/office/powerpoint/2010/main" val="1216684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5236B-18FF-91A5-C61F-3BC2ACD091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32D31-F997-A1E0-F05B-DE0402F2B27A}"/>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Findings Required for Approval – VFS</a:t>
            </a:r>
          </a:p>
        </p:txBody>
      </p:sp>
      <p:sp>
        <p:nvSpPr>
          <p:cNvPr id="3" name="Content Placeholder 2">
            <a:extLst>
              <a:ext uri="{FF2B5EF4-FFF2-40B4-BE49-F238E27FC236}">
                <a16:creationId xmlns:a16="http://schemas.microsoft.com/office/drawing/2014/main" id="{89C083AA-F8BB-7CBB-C5E3-EA8BE247C4C7}"/>
              </a:ext>
            </a:extLst>
          </p:cNvPr>
          <p:cNvSpPr>
            <a:spLocks noGrp="1"/>
          </p:cNvSpPr>
          <p:nvPr>
            <p:ph idx="1"/>
          </p:nvPr>
        </p:nvSpPr>
        <p:spPr>
          <a:xfrm>
            <a:off x="342900" y="1485900"/>
            <a:ext cx="11510010" cy="4560570"/>
          </a:xfrm>
          <a:noFill/>
        </p:spPr>
        <p:txBody>
          <a:bodyPr>
            <a:normAutofit fontScale="62500" lnSpcReduction="20000"/>
          </a:bodyPr>
          <a:lstStyle/>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The Lapel UDO also includes a Variance from Floodplain Standards (VFS)</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BZA may grant a VFS only upon the determination in writing that (UDO V 1.6.10.E):</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The criteria for a Variance from Development Standards are met</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There exists a good and sufficient cause for the requested variance</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Strict application of the ordinance will result in “exceptional hardship”</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Approval will NOT increase flood heights, create additional flood hazard or nuisances, cause additional public expense, cause fraud or victimization of the public, or conflict with other laws, ordinances, or regulations</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The BZA must find ALL of the above to grant the requested variance</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The BZA may impose reasonable conditions or require written commitments from the applicant they find necessary to serve the above criteria.</a:t>
            </a:r>
          </a:p>
        </p:txBody>
      </p:sp>
    </p:spTree>
    <p:extLst>
      <p:ext uri="{BB962C8B-B14F-4D97-AF65-F5344CB8AC3E}">
        <p14:creationId xmlns:p14="http://schemas.microsoft.com/office/powerpoint/2010/main" val="131122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0A643-C14A-DF08-8E0B-C2D5F5B8A4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26574A-1AB2-A5AD-1332-03D6F816F48F}"/>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Findings Required for Approval – SU</a:t>
            </a:r>
          </a:p>
        </p:txBody>
      </p:sp>
      <p:sp>
        <p:nvSpPr>
          <p:cNvPr id="3" name="Content Placeholder 2">
            <a:extLst>
              <a:ext uri="{FF2B5EF4-FFF2-40B4-BE49-F238E27FC236}">
                <a16:creationId xmlns:a16="http://schemas.microsoft.com/office/drawing/2014/main" id="{F85B6396-BD18-7262-4DEE-40309FE32F45}"/>
              </a:ext>
            </a:extLst>
          </p:cNvPr>
          <p:cNvSpPr>
            <a:spLocks noGrp="1"/>
          </p:cNvSpPr>
          <p:nvPr>
            <p:ph idx="1"/>
          </p:nvPr>
        </p:nvSpPr>
        <p:spPr>
          <a:xfrm>
            <a:off x="342900" y="1485900"/>
            <a:ext cx="11510010" cy="4560570"/>
          </a:xfrm>
          <a:noFill/>
        </p:spPr>
        <p:txBody>
          <a:bodyPr>
            <a:normAutofit fontScale="550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In Indiana, the BZA may grant approval for a Special Use (SU) “in the classes of cases or in the particular situations specified in the zoning ordinance” (IC 36-7-4-918.2)</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Lapel’s UDO says that the BZA may grant a SU approval only upon the determination in writing that (UDO V 1.6.8):</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Approval will not harm the public health, safety, moral, and general welfare</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Any requirements and development standards for the requested use as prescribed by the ordinance will be met</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Approval will not subvert the general purposes of the UDO and will not permanently harm other properties or uses in the same zoning district and in the surrounding area</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The requested use will be consistent with the character of its zoning district and the Comprehensive Plan</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The BZA should find ALL of the above to grant the requested Special Use</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The BZA may impose reasonable conditions or require written commitments from the applicant they find necessary to serve the above criteria.</a:t>
            </a:r>
          </a:p>
        </p:txBody>
      </p:sp>
    </p:spTree>
    <p:extLst>
      <p:ext uri="{BB962C8B-B14F-4D97-AF65-F5344CB8AC3E}">
        <p14:creationId xmlns:p14="http://schemas.microsoft.com/office/powerpoint/2010/main" val="833995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0C13A-3FAF-DD2A-023D-0CE68AC16C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15A4C-7307-7167-6155-335D740CA141}"/>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Findings Required for Approval – Admin Appeals</a:t>
            </a:r>
          </a:p>
        </p:txBody>
      </p:sp>
      <p:sp>
        <p:nvSpPr>
          <p:cNvPr id="3" name="Content Placeholder 2">
            <a:extLst>
              <a:ext uri="{FF2B5EF4-FFF2-40B4-BE49-F238E27FC236}">
                <a16:creationId xmlns:a16="http://schemas.microsoft.com/office/drawing/2014/main" id="{F548FE1A-5049-696E-1ACC-F8958A722E49}"/>
              </a:ext>
            </a:extLst>
          </p:cNvPr>
          <p:cNvSpPr>
            <a:spLocks noGrp="1"/>
          </p:cNvSpPr>
          <p:nvPr>
            <p:ph idx="1"/>
          </p:nvPr>
        </p:nvSpPr>
        <p:spPr>
          <a:xfrm>
            <a:off x="342900" y="1485900"/>
            <a:ext cx="11510010" cy="4560570"/>
          </a:xfrm>
          <a:noFill/>
        </p:spPr>
        <p:txBody>
          <a:bodyPr>
            <a:normAutofit fontScale="625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In Indiana, the BZA may reverse, affirm, or modify the order, requirement, decision, or determination that is the subject of the appeal (IC 36-7-4-919)</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Lapel’s UDO says that the BZA shall only grant an appeal upon the determination in writing that the decision of the administrative person or board was inconsistent with the provisions of the UDO (UDO V 1.6.13)</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Administrative body didn’t follow the procedures laid out in the UDO</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Administrative body failed to consider factors they were required to consider or improperly considered factors that were irrelevant</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Generally, the BZA should take the minimum action required to make the administrative decision consistent with the ordinance.</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The BZA may vote to refund the application fee for a successful appeal</a:t>
            </a:r>
          </a:p>
        </p:txBody>
      </p:sp>
    </p:spTree>
    <p:extLst>
      <p:ext uri="{BB962C8B-B14F-4D97-AF65-F5344CB8AC3E}">
        <p14:creationId xmlns:p14="http://schemas.microsoft.com/office/powerpoint/2010/main" val="606215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103C-9717-F434-B5B0-6F8A6D30B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B07DAA-45A0-FC3B-C453-CFF78A439638}"/>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Rules and Procedures</a:t>
            </a:r>
          </a:p>
        </p:txBody>
      </p:sp>
      <p:sp>
        <p:nvSpPr>
          <p:cNvPr id="3" name="Content Placeholder 2">
            <a:extLst>
              <a:ext uri="{FF2B5EF4-FFF2-40B4-BE49-F238E27FC236}">
                <a16:creationId xmlns:a16="http://schemas.microsoft.com/office/drawing/2014/main" id="{0996C524-2FB6-CF48-934C-A5116A2BA53E}"/>
              </a:ext>
            </a:extLst>
          </p:cNvPr>
          <p:cNvSpPr>
            <a:spLocks noGrp="1"/>
          </p:cNvSpPr>
          <p:nvPr>
            <p:ph idx="1"/>
          </p:nvPr>
        </p:nvSpPr>
        <p:spPr>
          <a:xfrm>
            <a:off x="342900" y="1485900"/>
            <a:ext cx="11510010" cy="4560570"/>
          </a:xfrm>
          <a:noFill/>
        </p:spPr>
        <p:txBody>
          <a:bodyPr>
            <a:normAutofit fontScale="625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BZA has sole authority to adopt any and all rules and under IC 36-7-4-916 and any and all procedures for the election of officers, forms and filing requirements, and procedures for noticing for and conduct of meetings and public hearings (UDO V.1.6.4)</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Rules may be amended by the BZA by a majority vote of the full membership of the BZA</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The amendment must be presented, in writing, at a regular or special meeting before the meeting at which it is voted upon</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Members with a conflict of interest (defined later) may not participate in the hearing or vote as a member of the board</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Just like judges, BZA members are not to be influenced in their decision making by external pressure – no person may communicate with a BZA member before a hearing with the intent to influence their decision (except Staff via the Staff Report)</a:t>
            </a:r>
          </a:p>
        </p:txBody>
      </p:sp>
    </p:spTree>
    <p:extLst>
      <p:ext uri="{BB962C8B-B14F-4D97-AF65-F5344CB8AC3E}">
        <p14:creationId xmlns:p14="http://schemas.microsoft.com/office/powerpoint/2010/main" val="2206346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F006D-FBB3-3309-277D-8405A7FC42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2144-711F-3068-27DD-1FA3092FEA2E}"/>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Rules and Procedures – Officers and Staff</a:t>
            </a:r>
          </a:p>
        </p:txBody>
      </p:sp>
      <p:sp>
        <p:nvSpPr>
          <p:cNvPr id="3" name="Content Placeholder 2">
            <a:extLst>
              <a:ext uri="{FF2B5EF4-FFF2-40B4-BE49-F238E27FC236}">
                <a16:creationId xmlns:a16="http://schemas.microsoft.com/office/drawing/2014/main" id="{1EC12A79-9DAB-2805-FF4C-A96FC5FC92B1}"/>
              </a:ext>
            </a:extLst>
          </p:cNvPr>
          <p:cNvSpPr>
            <a:spLocks noGrp="1"/>
          </p:cNvSpPr>
          <p:nvPr>
            <p:ph idx="1"/>
          </p:nvPr>
        </p:nvSpPr>
        <p:spPr>
          <a:xfrm>
            <a:off x="342900" y="1485900"/>
            <a:ext cx="11510010" cy="4560570"/>
          </a:xfrm>
          <a:noFill/>
        </p:spPr>
        <p:txBody>
          <a:bodyPr>
            <a:normAutofit fontScale="550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Chair – Presiding Officer, decides all points of order of procedure unless otherwise directed by majority of quorum present</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Vice-Chair – acts as Chair in the Chair’s absence or disability</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If both Chair and Vice-Chair are absent, a temporary Chair shall be selected from the quorum present</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Secretary – handles agenda preparation and distribution, recording of minutes and findings of fact, service of Notice of Public Hearings</a:t>
            </a:r>
          </a:p>
          <a:p>
            <a:pPr marL="914400" lvl="3" indent="-457200">
              <a:lnSpc>
                <a:spcPct val="130000"/>
              </a:lnSpc>
              <a:spcAft>
                <a:spcPts val="600"/>
              </a:spcAft>
            </a:pPr>
            <a:r>
              <a:rPr lang="en-US" sz="2500" i="1" dirty="0">
                <a:latin typeface="Avenir Next LT Pro" panose="020B0504020202020204" pitchFamily="34" charset="0"/>
                <a:ea typeface="Fira Sans Book" panose="020B0503050000020004" pitchFamily="34" charset="0"/>
              </a:rPr>
              <a:t>Serves until dismissed</a:t>
            </a:r>
          </a:p>
          <a:p>
            <a:pPr marL="914400" lvl="3" indent="-457200">
              <a:lnSpc>
                <a:spcPct val="130000"/>
              </a:lnSpc>
              <a:spcAft>
                <a:spcPts val="600"/>
              </a:spcAft>
            </a:pPr>
            <a:r>
              <a:rPr lang="en-US" sz="2500" i="1" dirty="0">
                <a:latin typeface="Avenir Next LT Pro" panose="020B0504020202020204" pitchFamily="34" charset="0"/>
                <a:ea typeface="Fira Sans Book" panose="020B0503050000020004" pitchFamily="34" charset="0"/>
              </a:rPr>
              <a:t>Staff performs most Secretary functions</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Recording Secretary – specifically tasked with recording of minutes</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Staff – “the Administrator”; includes Planning Administrator, Building Inspector, or anyone else working for the Town in a similar role; provides technical assistance via the Staff Report</a:t>
            </a:r>
          </a:p>
        </p:txBody>
      </p:sp>
    </p:spTree>
    <p:extLst>
      <p:ext uri="{BB962C8B-B14F-4D97-AF65-F5344CB8AC3E}">
        <p14:creationId xmlns:p14="http://schemas.microsoft.com/office/powerpoint/2010/main" val="1799184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D6A7C-42B6-0561-899F-15B1177B9C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ADD7B-6BF3-5C6E-B6D9-95CBE1A9BCBA}"/>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Rules and Procedures – Attendance</a:t>
            </a:r>
          </a:p>
        </p:txBody>
      </p:sp>
      <p:sp>
        <p:nvSpPr>
          <p:cNvPr id="3" name="Content Placeholder 2">
            <a:extLst>
              <a:ext uri="{FF2B5EF4-FFF2-40B4-BE49-F238E27FC236}">
                <a16:creationId xmlns:a16="http://schemas.microsoft.com/office/drawing/2014/main" id="{20FDB8CE-202B-3C91-6C8F-42E1527F4060}"/>
              </a:ext>
            </a:extLst>
          </p:cNvPr>
          <p:cNvSpPr>
            <a:spLocks noGrp="1"/>
          </p:cNvSpPr>
          <p:nvPr>
            <p:ph idx="1"/>
          </p:nvPr>
        </p:nvSpPr>
        <p:spPr>
          <a:xfrm>
            <a:off x="342900" y="1485900"/>
            <a:ext cx="11510010" cy="4560570"/>
          </a:xfrm>
          <a:noFill/>
        </p:spPr>
        <p:txBody>
          <a:bodyPr>
            <a:normAutofit fontScale="700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Members are expected to attend all meetings of the BZA</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Meetings generally only held when there is a public hearing – you will receive an email with the agenda and staff report at least 5 days before the meeting date</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For any business to be official, there must be a quorum. Notify me if you cannot make it to a meeting or will be late to a meeting</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Failure to appear at 3 consecutive meetings is cause for removal from the BZA by the respective appointing authority</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Chair responsible for promptly informing authority when a member is absent for 3 meetings</a:t>
            </a:r>
          </a:p>
          <a:p>
            <a:pPr marL="457200" lvl="2" indent="-457200">
              <a:lnSpc>
                <a:spcPct val="130000"/>
              </a:lnSpc>
              <a:spcAft>
                <a:spcPts val="600"/>
              </a:spcAft>
            </a:pPr>
            <a:endParaRPr lang="en-US" sz="3300"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4276658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35E8C-89C3-C5F1-3FFD-A322C00DE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E22B9-90F8-B0AA-1B31-37C0D76EF604}"/>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Rules and Procedures – Public Hearings</a:t>
            </a:r>
          </a:p>
        </p:txBody>
      </p:sp>
      <p:sp>
        <p:nvSpPr>
          <p:cNvPr id="3" name="Content Placeholder 2">
            <a:extLst>
              <a:ext uri="{FF2B5EF4-FFF2-40B4-BE49-F238E27FC236}">
                <a16:creationId xmlns:a16="http://schemas.microsoft.com/office/drawing/2014/main" id="{2FAAE18E-4987-6324-AFDD-97CBD698194F}"/>
              </a:ext>
            </a:extLst>
          </p:cNvPr>
          <p:cNvSpPr>
            <a:spLocks noGrp="1"/>
          </p:cNvSpPr>
          <p:nvPr>
            <p:ph idx="1"/>
          </p:nvPr>
        </p:nvSpPr>
        <p:spPr>
          <a:xfrm>
            <a:off x="342900" y="1485900"/>
            <a:ext cx="11510010" cy="4560570"/>
          </a:xfrm>
          <a:noFill/>
        </p:spPr>
        <p:txBody>
          <a:bodyPr>
            <a:normAutofit fontScale="700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Members are allowed to visit the subject property for inspection</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Members with a conflict of interest shall not sit as a member or vote as a member</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Has a direct or indirect financial interest in a subject property or petition</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Biased or prejudiced or otherwise unable to be impartial</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Members must fully disclose any conflict of interest during the public meeting</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Motions should include findings of fact and any conditions or commitments imposed</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Roll call vote</a:t>
            </a:r>
            <a:endParaRPr lang="en-US" sz="3100" i="1" dirty="0">
              <a:latin typeface="Avenir Next LT Pro" panose="020B0504020202020204" pitchFamily="34" charset="0"/>
              <a:ea typeface="Fira Sans Book" panose="020B0503050000020004" pitchFamily="34" charset="0"/>
            </a:endParaRPr>
          </a:p>
          <a:p>
            <a:pPr marL="457200" lvl="2" indent="-457200">
              <a:lnSpc>
                <a:spcPct val="130000"/>
              </a:lnSpc>
              <a:spcAft>
                <a:spcPts val="600"/>
              </a:spcAft>
            </a:pPr>
            <a:endParaRPr lang="en-US" sz="3300"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2293430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5D455-B334-9057-19CA-6306791ACF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C7364-42BC-A324-93B5-E421F74B550A}"/>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Rules and Procedures – Public Hearings Cont’d</a:t>
            </a:r>
          </a:p>
        </p:txBody>
      </p:sp>
      <p:sp>
        <p:nvSpPr>
          <p:cNvPr id="3" name="Content Placeholder 2">
            <a:extLst>
              <a:ext uri="{FF2B5EF4-FFF2-40B4-BE49-F238E27FC236}">
                <a16:creationId xmlns:a16="http://schemas.microsoft.com/office/drawing/2014/main" id="{8B0EE308-FC70-4FA2-C487-2C861644037F}"/>
              </a:ext>
            </a:extLst>
          </p:cNvPr>
          <p:cNvSpPr>
            <a:spLocks noGrp="1"/>
          </p:cNvSpPr>
          <p:nvPr>
            <p:ph idx="1"/>
          </p:nvPr>
        </p:nvSpPr>
        <p:spPr>
          <a:xfrm>
            <a:off x="342900" y="1485900"/>
            <a:ext cx="11510010" cy="4560570"/>
          </a:xfrm>
          <a:noFill/>
        </p:spPr>
        <p:txBody>
          <a:bodyPr>
            <a:normAutofit fontScale="550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Procedure for Petition Consideration</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Introduction by Chair</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Petitioner Presentation and Questions for Petitioner</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Staff Report and Questions for Staff</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Opening of Public Hearing, Public Comment, Closing of Public Hearing</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Closing Remarks by Petitioner</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BZA Discussion</a:t>
            </a:r>
          </a:p>
          <a:p>
            <a:pPr marL="914400" lvl="3" indent="-457200">
              <a:lnSpc>
                <a:spcPct val="130000"/>
              </a:lnSpc>
              <a:spcAft>
                <a:spcPts val="600"/>
              </a:spcAft>
            </a:pPr>
            <a:r>
              <a:rPr lang="en-US" sz="3100" i="1" dirty="0">
                <a:latin typeface="Avenir Next LT Pro" panose="020B0504020202020204" pitchFamily="34" charset="0"/>
                <a:ea typeface="Fira Sans Book" panose="020B0503050000020004" pitchFamily="34" charset="0"/>
              </a:rPr>
              <a:t>Call for Motion, Motion(s), Vote(s)</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Public Hearing may be continued by vote of BZA</a:t>
            </a:r>
            <a:endParaRPr lang="en-US" sz="3100" i="1" dirty="0">
              <a:latin typeface="Avenir Next LT Pro" panose="020B0504020202020204" pitchFamily="34" charset="0"/>
              <a:ea typeface="Fira Sans Book" panose="020B0503050000020004" pitchFamily="34" charset="0"/>
            </a:endParaRP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If findings of fact are not adopted at the time of final decision, they must be adopted at the next meeting</a:t>
            </a:r>
          </a:p>
          <a:p>
            <a:pPr marL="457200" lvl="2" indent="-457200">
              <a:lnSpc>
                <a:spcPct val="130000"/>
              </a:lnSpc>
              <a:spcAft>
                <a:spcPts val="600"/>
              </a:spcAft>
            </a:pPr>
            <a:endParaRPr lang="en-US" sz="3300"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3676554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5A770-F569-6C35-7B5F-B4E1FA1CDC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12C4F-B93E-E904-2612-9EB9232CF1B2}"/>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Rules and Procedures – Continuances</a:t>
            </a:r>
          </a:p>
        </p:txBody>
      </p:sp>
      <p:sp>
        <p:nvSpPr>
          <p:cNvPr id="3" name="Content Placeholder 2">
            <a:extLst>
              <a:ext uri="{FF2B5EF4-FFF2-40B4-BE49-F238E27FC236}">
                <a16:creationId xmlns:a16="http://schemas.microsoft.com/office/drawing/2014/main" id="{F7218EAA-B43D-DE1B-5EA1-93AEAFD5EACA}"/>
              </a:ext>
            </a:extLst>
          </p:cNvPr>
          <p:cNvSpPr>
            <a:spLocks noGrp="1"/>
          </p:cNvSpPr>
          <p:nvPr>
            <p:ph idx="1"/>
          </p:nvPr>
        </p:nvSpPr>
        <p:spPr>
          <a:xfrm>
            <a:off x="342900" y="1485900"/>
            <a:ext cx="11510010" cy="4560570"/>
          </a:xfrm>
          <a:noFill/>
        </p:spPr>
        <p:txBody>
          <a:bodyPr>
            <a:normAutofit fontScale="775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May be requested by petitioner, interested party, Staff, or any member of the BZA</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This may be handled in the Agenda Considerations portion if the petitioner or interested party makes the request before opening of the Public Hearing</a:t>
            </a:r>
          </a:p>
          <a:p>
            <a:pPr marL="914400" lvl="3" indent="-457200">
              <a:lnSpc>
                <a:spcPct val="130000"/>
              </a:lnSpc>
              <a:spcAft>
                <a:spcPts val="600"/>
              </a:spcAft>
            </a:pPr>
            <a:r>
              <a:rPr lang="en-US" sz="3100" dirty="0">
                <a:latin typeface="Avenir Next LT Pro" panose="020B0504020202020204" pitchFamily="34" charset="0"/>
                <a:ea typeface="Fira Sans Book" panose="020B0503050000020004" pitchFamily="34" charset="0"/>
              </a:rPr>
              <a:t>Petitioner should still be ready to present in case BZA does not vote to continue</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Re-notice is not required if a properly noticed hearing is continued during a public meeting to a specified future meeting</a:t>
            </a:r>
            <a:endParaRPr lang="en-US" sz="3100" i="1" dirty="0">
              <a:latin typeface="Avenir Next LT Pro" panose="020B0504020202020204" pitchFamily="34" charset="0"/>
              <a:ea typeface="Fira Sans Book" panose="020B0503050000020004" pitchFamily="34" charset="0"/>
            </a:endParaRPr>
          </a:p>
          <a:p>
            <a:pPr marL="457200" lvl="2" indent="-457200">
              <a:lnSpc>
                <a:spcPct val="130000"/>
              </a:lnSpc>
              <a:spcAft>
                <a:spcPts val="600"/>
              </a:spcAft>
            </a:pPr>
            <a:endParaRPr lang="en-US" sz="3300"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3944438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774" y="196645"/>
            <a:ext cx="11061290" cy="1150374"/>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Contents</a:t>
            </a:r>
          </a:p>
        </p:txBody>
      </p:sp>
      <p:sp>
        <p:nvSpPr>
          <p:cNvPr id="3" name="Content Placeholder 2"/>
          <p:cNvSpPr>
            <a:spLocks noGrp="1"/>
          </p:cNvSpPr>
          <p:nvPr>
            <p:ph idx="1"/>
          </p:nvPr>
        </p:nvSpPr>
        <p:spPr>
          <a:xfrm>
            <a:off x="353961" y="1504335"/>
            <a:ext cx="11484078" cy="4552336"/>
          </a:xfrm>
        </p:spPr>
        <p:txBody>
          <a:bodyPr lIns="182880" tIns="182880" rIns="182880" bIns="182880">
            <a:normAutofit fontScale="92500" lnSpcReduction="20000"/>
          </a:bodyPr>
          <a:lstStyle/>
          <a:p>
            <a:pPr marL="461963" indent="-461963">
              <a:lnSpc>
                <a:spcPct val="120000"/>
              </a:lnSpc>
              <a:spcBef>
                <a:spcPts val="0"/>
              </a:spcBef>
              <a:buFont typeface="+mj-lt"/>
              <a:buAutoNum type="arabicPeriod"/>
            </a:pPr>
            <a:r>
              <a:rPr lang="en-US" sz="2000" dirty="0">
                <a:latin typeface="Avenir Next LT Pro" panose="020B0504020202020204" pitchFamily="34" charset="0"/>
                <a:ea typeface="Fira Sans Book" panose="020B0503050000020004" pitchFamily="34" charset="0"/>
              </a:rPr>
              <a:t>Duties of the Lapel BZA</a:t>
            </a:r>
          </a:p>
          <a:p>
            <a:pPr marL="461963" indent="-461963">
              <a:lnSpc>
                <a:spcPct val="120000"/>
              </a:lnSpc>
              <a:spcBef>
                <a:spcPts val="0"/>
              </a:spcBef>
              <a:buFont typeface="+mj-lt"/>
              <a:buAutoNum type="arabicPeriod"/>
            </a:pPr>
            <a:r>
              <a:rPr lang="en-US" sz="2000" dirty="0">
                <a:latin typeface="Avenir Next LT Pro" panose="020B0504020202020204" pitchFamily="34" charset="0"/>
                <a:ea typeface="Fira Sans Book" panose="020B0503050000020004" pitchFamily="34" charset="0"/>
              </a:rPr>
              <a:t>Powers of the Lapel BZA</a:t>
            </a:r>
          </a:p>
          <a:p>
            <a:pPr marL="461963" indent="-461963">
              <a:lnSpc>
                <a:spcPct val="120000"/>
              </a:lnSpc>
              <a:spcBef>
                <a:spcPts val="0"/>
              </a:spcBef>
              <a:buFont typeface="+mj-lt"/>
              <a:buAutoNum type="arabicPeriod"/>
            </a:pPr>
            <a:r>
              <a:rPr lang="en-US" sz="2000" dirty="0">
                <a:latin typeface="Avenir Next LT Pro" panose="020B0504020202020204" pitchFamily="34" charset="0"/>
                <a:ea typeface="Fira Sans Book" panose="020B0503050000020004" pitchFamily="34" charset="0"/>
              </a:rPr>
              <a:t>Important Concepts</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Illegal vs. Legal Nonconformity</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Hardship</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Practical Difficulty</a:t>
            </a:r>
          </a:p>
          <a:p>
            <a:pPr marL="461963" indent="-461963">
              <a:lnSpc>
                <a:spcPct val="120000"/>
              </a:lnSpc>
              <a:spcBef>
                <a:spcPts val="0"/>
              </a:spcBef>
              <a:buFont typeface="+mj-lt"/>
              <a:buAutoNum type="arabicPeriod"/>
            </a:pPr>
            <a:r>
              <a:rPr lang="en-US" sz="2000" dirty="0">
                <a:latin typeface="Avenir Next LT Pro" panose="020B0504020202020204" pitchFamily="34" charset="0"/>
                <a:ea typeface="Fira Sans Book" panose="020B0503050000020004" pitchFamily="34" charset="0"/>
              </a:rPr>
              <a:t>Findings Required for Approval</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Variance of Use (VU)</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Variance from Development Standards (VDS)</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Special Use (SU)</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Administrative Appeal</a:t>
            </a:r>
          </a:p>
          <a:p>
            <a:pPr marL="461963" indent="-461963">
              <a:lnSpc>
                <a:spcPct val="120000"/>
              </a:lnSpc>
              <a:spcBef>
                <a:spcPts val="0"/>
              </a:spcBef>
              <a:buFont typeface="+mj-lt"/>
              <a:buAutoNum type="arabicPeriod"/>
            </a:pPr>
            <a:r>
              <a:rPr lang="en-US" sz="2000" dirty="0">
                <a:latin typeface="Avenir Next LT Pro" panose="020B0504020202020204" pitchFamily="34" charset="0"/>
                <a:ea typeface="Fira Sans Book" panose="020B0503050000020004" pitchFamily="34" charset="0"/>
              </a:rPr>
              <a:t>Important Concepts</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Illegal vs. Legal Nonconformity</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Hardship</a:t>
            </a:r>
          </a:p>
          <a:p>
            <a:pPr marL="919163" lvl="1" indent="-457200">
              <a:lnSpc>
                <a:spcPct val="120000"/>
              </a:lnSpc>
              <a:spcBef>
                <a:spcPts val="0"/>
              </a:spcBef>
              <a:buFont typeface="+mj-lt"/>
              <a:buAutoNum type="arabicPeriod"/>
            </a:pPr>
            <a:r>
              <a:rPr lang="en-US" sz="1600" dirty="0">
                <a:latin typeface="Avenir Next LT Pro" panose="020B0504020202020204" pitchFamily="34" charset="0"/>
                <a:ea typeface="Fira Sans Book" panose="020B0503050000020004" pitchFamily="34" charset="0"/>
              </a:rPr>
              <a:t>Practical Difficulty</a:t>
            </a:r>
            <a:endParaRPr lang="en-US" sz="2000" dirty="0">
              <a:latin typeface="Avenir Next LT Pro" panose="020B0504020202020204" pitchFamily="34" charset="0"/>
              <a:ea typeface="Fira Sans Book" panose="020B0503050000020004" pitchFamily="34" charset="0"/>
            </a:endParaRPr>
          </a:p>
          <a:p>
            <a:pPr marL="461963" indent="-457200">
              <a:lnSpc>
                <a:spcPct val="120000"/>
              </a:lnSpc>
              <a:spcBef>
                <a:spcPts val="0"/>
              </a:spcBef>
              <a:buFont typeface="+mj-lt"/>
              <a:buAutoNum type="arabicPeriod"/>
            </a:pPr>
            <a:r>
              <a:rPr lang="en-US" sz="2000" dirty="0">
                <a:latin typeface="Avenir Next LT Pro" panose="020B0504020202020204" pitchFamily="34" charset="0"/>
                <a:ea typeface="Fira Sans Book" panose="020B0503050000020004" pitchFamily="34" charset="0"/>
              </a:rPr>
              <a:t>References</a:t>
            </a:r>
          </a:p>
          <a:p>
            <a:pPr marL="0" indent="0">
              <a:lnSpc>
                <a:spcPct val="110000"/>
              </a:lnSpc>
              <a:spcBef>
                <a:spcPts val="0"/>
              </a:spcBef>
              <a:spcAft>
                <a:spcPts val="1000"/>
              </a:spcAft>
              <a:buNone/>
            </a:pPr>
            <a:endParaRPr lang="en-US" sz="2000" i="1" dirty="0">
              <a:latin typeface="Fira Sans Book" panose="020B0503050000020004" pitchFamily="34" charset="0"/>
              <a:ea typeface="Fira Sans Book" panose="020B0503050000020004" pitchFamily="34" charset="0"/>
            </a:endParaRPr>
          </a:p>
        </p:txBody>
      </p:sp>
    </p:spTree>
    <p:extLst>
      <p:ext uri="{BB962C8B-B14F-4D97-AF65-F5344CB8AC3E}">
        <p14:creationId xmlns:p14="http://schemas.microsoft.com/office/powerpoint/2010/main" val="14988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fade">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fade">
                                      <p:cBhvr>
                                        <p:cTn id="82"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D7E3D-C5FF-6DD0-E87A-E5E1706BB1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E5CE2-8AF7-B4C9-3475-59370D3A6ED2}"/>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Rules and Procedures – Withdrawal of Petition</a:t>
            </a:r>
          </a:p>
        </p:txBody>
      </p:sp>
      <p:sp>
        <p:nvSpPr>
          <p:cNvPr id="3" name="Content Placeholder 2">
            <a:extLst>
              <a:ext uri="{FF2B5EF4-FFF2-40B4-BE49-F238E27FC236}">
                <a16:creationId xmlns:a16="http://schemas.microsoft.com/office/drawing/2014/main" id="{EC6C16E2-0514-80B7-0BE8-EA99C4A43EBF}"/>
              </a:ext>
            </a:extLst>
          </p:cNvPr>
          <p:cNvSpPr>
            <a:spLocks noGrp="1"/>
          </p:cNvSpPr>
          <p:nvPr>
            <p:ph idx="1"/>
          </p:nvPr>
        </p:nvSpPr>
        <p:spPr>
          <a:xfrm>
            <a:off x="342900" y="1485900"/>
            <a:ext cx="11510010" cy="4560570"/>
          </a:xfrm>
          <a:noFill/>
        </p:spPr>
        <p:txBody>
          <a:bodyPr>
            <a:normAutofit fontScale="925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Petitioner may withdraw their petition at any time until a vote has been called</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Withdrawn petitions shall not be placed on the agenda for consideration for a period of 90 days from the date of withdrawal unless by unanimous vote of quorum after motion by member</a:t>
            </a:r>
          </a:p>
          <a:p>
            <a:pPr marL="457200" lvl="2" indent="-457200">
              <a:lnSpc>
                <a:spcPct val="130000"/>
              </a:lnSpc>
              <a:spcAft>
                <a:spcPts val="600"/>
              </a:spcAft>
            </a:pPr>
            <a:r>
              <a:rPr lang="en-US" sz="3100" dirty="0">
                <a:latin typeface="Avenir Next LT Pro" panose="020B0504020202020204" pitchFamily="34" charset="0"/>
                <a:ea typeface="Fira Sans Book" panose="020B0503050000020004" pitchFamily="34" charset="0"/>
              </a:rPr>
              <a:t>A petition that is resubmitted after withdrawal is treated as a new petition</a:t>
            </a:r>
          </a:p>
          <a:p>
            <a:pPr marL="457200" lvl="2" indent="-457200">
              <a:lnSpc>
                <a:spcPct val="130000"/>
              </a:lnSpc>
              <a:spcAft>
                <a:spcPts val="600"/>
              </a:spcAft>
            </a:pPr>
            <a:endParaRPr lang="en-US" sz="3300"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1398576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3EF01-92F6-577F-084A-9328A06B3F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46E75F-8BF4-ED6B-5730-3A01EE0F5D57}"/>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Rules and Procedures – Dismissal of Petition</a:t>
            </a:r>
          </a:p>
        </p:txBody>
      </p:sp>
      <p:sp>
        <p:nvSpPr>
          <p:cNvPr id="3" name="Content Placeholder 2">
            <a:extLst>
              <a:ext uri="{FF2B5EF4-FFF2-40B4-BE49-F238E27FC236}">
                <a16:creationId xmlns:a16="http://schemas.microsoft.com/office/drawing/2014/main" id="{BA1730BD-8BED-22DE-4C91-F4674457FD04}"/>
              </a:ext>
            </a:extLst>
          </p:cNvPr>
          <p:cNvSpPr>
            <a:spLocks noGrp="1"/>
          </p:cNvSpPr>
          <p:nvPr>
            <p:ph idx="1"/>
          </p:nvPr>
        </p:nvSpPr>
        <p:spPr>
          <a:xfrm>
            <a:off x="342900" y="1485900"/>
            <a:ext cx="11510010" cy="4560570"/>
          </a:xfrm>
          <a:noFill/>
        </p:spPr>
        <p:txBody>
          <a:bodyPr>
            <a:normAutofit fontScale="77500" lnSpcReduction="20000"/>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BZA may dismiss a case if its outside their jurisdiction or the petitioner fails to appear</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Done by motion or if there is no motion Chair shall rule</a:t>
            </a:r>
          </a:p>
          <a:p>
            <a:pPr marL="914400" lvl="3" indent="-457200">
              <a:lnSpc>
                <a:spcPct val="130000"/>
              </a:lnSpc>
              <a:spcAft>
                <a:spcPts val="600"/>
              </a:spcAft>
            </a:pPr>
            <a:r>
              <a:rPr lang="en-US" sz="2800" i="1" dirty="0">
                <a:latin typeface="Avenir Next LT Pro" panose="020B0504020202020204" pitchFamily="34" charset="0"/>
                <a:ea typeface="Fira Sans Book" panose="020B0503050000020004" pitchFamily="34" charset="0"/>
              </a:rPr>
              <a:t>If petitioner fails to appear, BZA may instead choose to continue rather than dismiss</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If a case is dismissed, petitioner will be notified in writing and have 30 days to apply for reinstatement</a:t>
            </a:r>
          </a:p>
          <a:p>
            <a:pPr marL="914400" lvl="3" indent="-457200">
              <a:lnSpc>
                <a:spcPct val="130000"/>
              </a:lnSpc>
              <a:spcAft>
                <a:spcPts val="600"/>
              </a:spcAft>
            </a:pPr>
            <a:r>
              <a:rPr lang="en-US" sz="2900" i="1" dirty="0">
                <a:latin typeface="Avenir Next LT Pro" panose="020B0504020202020204" pitchFamily="34" charset="0"/>
                <a:ea typeface="Fira Sans Book" panose="020B0503050000020004" pitchFamily="34" charset="0"/>
              </a:rPr>
              <a:t>Reinstatement at discretion of Chair</a:t>
            </a:r>
          </a:p>
          <a:p>
            <a:pPr marL="914400" lvl="3" indent="-457200">
              <a:lnSpc>
                <a:spcPct val="130000"/>
              </a:lnSpc>
              <a:spcAft>
                <a:spcPts val="600"/>
              </a:spcAft>
            </a:pPr>
            <a:r>
              <a:rPr lang="en-US" sz="2900" i="1" dirty="0">
                <a:latin typeface="Avenir Next LT Pro" panose="020B0504020202020204" pitchFamily="34" charset="0"/>
                <a:ea typeface="Fira Sans Book" panose="020B0503050000020004" pitchFamily="34" charset="0"/>
              </a:rPr>
              <a:t>Application for reinstatement includes repayment of application fee</a:t>
            </a:r>
          </a:p>
          <a:p>
            <a:pPr marL="457200" lvl="2" indent="-457200">
              <a:lnSpc>
                <a:spcPct val="130000"/>
              </a:lnSpc>
              <a:spcAft>
                <a:spcPts val="600"/>
              </a:spcAft>
            </a:pPr>
            <a:endParaRPr lang="en-US" sz="3300"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2853483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9E69D-E389-4E55-94E2-DAF75FC10E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1B3822-2BA2-262D-F61C-0CC398FB1AF0}"/>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Rules and Procedures – Denial of Petition</a:t>
            </a:r>
          </a:p>
        </p:txBody>
      </p:sp>
      <p:sp>
        <p:nvSpPr>
          <p:cNvPr id="3" name="Content Placeholder 2">
            <a:extLst>
              <a:ext uri="{FF2B5EF4-FFF2-40B4-BE49-F238E27FC236}">
                <a16:creationId xmlns:a16="http://schemas.microsoft.com/office/drawing/2014/main" id="{FB19E91A-264C-5A15-017D-FBA8A1F70221}"/>
              </a:ext>
            </a:extLst>
          </p:cNvPr>
          <p:cNvSpPr>
            <a:spLocks noGrp="1"/>
          </p:cNvSpPr>
          <p:nvPr>
            <p:ph idx="1"/>
          </p:nvPr>
        </p:nvSpPr>
        <p:spPr>
          <a:xfrm>
            <a:off x="342900" y="1485900"/>
            <a:ext cx="11510010" cy="4560570"/>
          </a:xfrm>
          <a:noFill/>
        </p:spPr>
        <p:txBody>
          <a:bodyPr>
            <a:normAutofit/>
          </a:bodyPr>
          <a:lstStyle/>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If a petition is denied, the petitioner is prohibited from resubmitting the petition for 1 year from date of denial</a:t>
            </a:r>
            <a:endParaRPr lang="en-US" sz="2800" i="1" dirty="0">
              <a:latin typeface="Avenir Next LT Pro" panose="020B0504020202020204" pitchFamily="34" charset="0"/>
              <a:ea typeface="Fira Sans Book" panose="020B0503050000020004" pitchFamily="34" charset="0"/>
            </a:endParaRP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Unanimous vote by quorum after motion by a member may overturn this prohibition period</a:t>
            </a:r>
          </a:p>
          <a:p>
            <a:pPr marL="457200" lvl="2" indent="-457200">
              <a:lnSpc>
                <a:spcPct val="130000"/>
              </a:lnSpc>
              <a:spcAft>
                <a:spcPts val="600"/>
              </a:spcAft>
            </a:pPr>
            <a:r>
              <a:rPr lang="en-US" sz="3300" dirty="0">
                <a:latin typeface="Avenir Next LT Pro" panose="020B0504020202020204" pitchFamily="34" charset="0"/>
                <a:ea typeface="Fira Sans Book" panose="020B0503050000020004" pitchFamily="34" charset="0"/>
              </a:rPr>
              <a:t>Resubmitted petitions shall be treated as new petitions and all documents must be refiled and fee paid again</a:t>
            </a:r>
            <a:endParaRPr lang="en-US" sz="2900" dirty="0">
              <a:latin typeface="Avenir Next LT Pro" panose="020B0504020202020204" pitchFamily="34" charset="0"/>
              <a:ea typeface="Fira Sans Book" panose="020B0503050000020004" pitchFamily="34" charset="0"/>
            </a:endParaRPr>
          </a:p>
          <a:p>
            <a:pPr marL="457200" lvl="2" indent="-457200">
              <a:lnSpc>
                <a:spcPct val="130000"/>
              </a:lnSpc>
              <a:spcAft>
                <a:spcPts val="600"/>
              </a:spcAft>
            </a:pPr>
            <a:endParaRPr lang="en-US" sz="3300"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3129691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40BD2-FC93-86C2-334E-91E161AE3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109FEF-FA44-E2F1-FDA4-41176BDBCF2B}"/>
              </a:ext>
            </a:extLst>
          </p:cNvPr>
          <p:cNvSpPr>
            <a:spLocks noGrp="1"/>
          </p:cNvSpPr>
          <p:nvPr>
            <p:ph type="title"/>
          </p:nvPr>
        </p:nvSpPr>
        <p:spPr>
          <a:xfrm>
            <a:off x="540774" y="196645"/>
            <a:ext cx="11061290" cy="1052052"/>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References</a:t>
            </a:r>
          </a:p>
        </p:txBody>
      </p:sp>
      <p:sp>
        <p:nvSpPr>
          <p:cNvPr id="3" name="Content Placeholder 2">
            <a:extLst>
              <a:ext uri="{FF2B5EF4-FFF2-40B4-BE49-F238E27FC236}">
                <a16:creationId xmlns:a16="http://schemas.microsoft.com/office/drawing/2014/main" id="{A7897C03-F157-7811-0C24-CD4AA41E67CA}"/>
              </a:ext>
            </a:extLst>
          </p:cNvPr>
          <p:cNvSpPr>
            <a:spLocks noGrp="1"/>
          </p:cNvSpPr>
          <p:nvPr>
            <p:ph idx="1"/>
          </p:nvPr>
        </p:nvSpPr>
        <p:spPr>
          <a:xfrm>
            <a:off x="373625" y="1494502"/>
            <a:ext cx="11474245" cy="4552337"/>
          </a:xfrm>
        </p:spPr>
        <p:txBody>
          <a:bodyPr numCol="1">
            <a:normAutofit/>
          </a:bodyPr>
          <a:lstStyle/>
          <a:p>
            <a:pPr marL="688975" lvl="1">
              <a:lnSpc>
                <a:spcPct val="150000"/>
              </a:lnSpc>
              <a:spcBef>
                <a:spcPts val="0"/>
              </a:spcBef>
            </a:pPr>
            <a:r>
              <a:rPr lang="en-US" sz="2000" dirty="0">
                <a:latin typeface="Avenir Next LT Pro" panose="020B0504020202020204" pitchFamily="34" charset="0"/>
                <a:ea typeface="Fira Sans Book" panose="020B0503050000020004" pitchFamily="34" charset="0"/>
                <a:hlinkClick r:id="rId2"/>
              </a:rPr>
              <a:t>Lapel UDO Volume 1</a:t>
            </a:r>
            <a:endParaRPr lang="en-US" sz="2000" dirty="0">
              <a:latin typeface="Avenir Next LT Pro" panose="020B0504020202020204" pitchFamily="34" charset="0"/>
              <a:ea typeface="Fira Sans Book" panose="020B0503050000020004" pitchFamily="34" charset="0"/>
            </a:endParaRPr>
          </a:p>
          <a:p>
            <a:pPr marL="688975" lvl="1">
              <a:lnSpc>
                <a:spcPct val="150000"/>
              </a:lnSpc>
              <a:spcBef>
                <a:spcPts val="0"/>
              </a:spcBef>
            </a:pPr>
            <a:r>
              <a:rPr lang="en-US" sz="2000" dirty="0">
                <a:latin typeface="Avenir Next LT Pro" panose="020B0504020202020204" pitchFamily="34" charset="0"/>
                <a:ea typeface="Fira Sans Book" panose="020B0503050000020004" pitchFamily="34" charset="0"/>
                <a:hlinkClick r:id="rId3"/>
              </a:rPr>
              <a:t>IC 36-7-4-900 Series</a:t>
            </a:r>
            <a:endParaRPr lang="en-US" sz="2000" dirty="0">
              <a:latin typeface="Avenir Next LT Pro" panose="020B0504020202020204" pitchFamily="34" charset="0"/>
              <a:ea typeface="Fira Sans Book" panose="020B0503050000020004" pitchFamily="34" charset="0"/>
            </a:endParaRPr>
          </a:p>
          <a:p>
            <a:pPr marL="688975" lvl="1">
              <a:lnSpc>
                <a:spcPct val="150000"/>
              </a:lnSpc>
              <a:spcBef>
                <a:spcPts val="0"/>
              </a:spcBef>
            </a:pPr>
            <a:r>
              <a:rPr lang="en-US" sz="2000" dirty="0">
                <a:latin typeface="Avenir Next LT Pro" panose="020B0504020202020204" pitchFamily="34" charset="0"/>
                <a:ea typeface="Fira Sans Book" panose="020B0503050000020004" pitchFamily="34" charset="0"/>
                <a:hlinkClick r:id="rId4"/>
              </a:rPr>
              <a:t>BZA Rules and Procedures</a:t>
            </a:r>
            <a:endParaRPr lang="en-US" sz="2000"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24509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103" y="216311"/>
            <a:ext cx="11021962" cy="811160"/>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Duties of the Lapel BZA</a:t>
            </a:r>
          </a:p>
        </p:txBody>
      </p:sp>
      <p:sp>
        <p:nvSpPr>
          <p:cNvPr id="3" name="Content Placeholder 2"/>
          <p:cNvSpPr>
            <a:spLocks noGrp="1"/>
          </p:cNvSpPr>
          <p:nvPr>
            <p:ph idx="1"/>
          </p:nvPr>
        </p:nvSpPr>
        <p:spPr>
          <a:xfrm>
            <a:off x="580103" y="1776462"/>
            <a:ext cx="11021962" cy="4054067"/>
          </a:xfrm>
          <a:noFill/>
        </p:spPr>
        <p:txBody>
          <a:bodyPr>
            <a:normAutofit fontScale="92500" lnSpcReduction="20000"/>
          </a:bodyPr>
          <a:lstStyle/>
          <a:p>
            <a:pPr marL="0" indent="0">
              <a:lnSpc>
                <a:spcPct val="130000"/>
              </a:lnSpc>
              <a:spcAft>
                <a:spcPts val="600"/>
              </a:spcAft>
              <a:buNone/>
            </a:pPr>
            <a:r>
              <a:rPr lang="en-US" dirty="0">
                <a:latin typeface="Avenir Next LT Pro" panose="020B0504020202020204" pitchFamily="34" charset="0"/>
                <a:ea typeface="Fira Sans Book" panose="020B0503050000020004" pitchFamily="34" charset="0"/>
              </a:rPr>
              <a:t>BZA stands for Board of Zoning Appeals</a:t>
            </a:r>
          </a:p>
          <a:p>
            <a:pPr>
              <a:lnSpc>
                <a:spcPct val="130000"/>
              </a:lnSpc>
              <a:spcAft>
                <a:spcPts val="600"/>
              </a:spcAft>
            </a:pPr>
            <a:r>
              <a:rPr lang="en-US" sz="2600" i="1" dirty="0">
                <a:latin typeface="Avenir Next LT Pro" panose="020B0504020202020204" pitchFamily="34" charset="0"/>
                <a:ea typeface="Fira Sans Book" panose="020B0503050000020004" pitchFamily="34" charset="0"/>
              </a:rPr>
              <a:t>Quasi-judicial: functions like a court, but not quite one</a:t>
            </a:r>
          </a:p>
          <a:p>
            <a:pPr>
              <a:lnSpc>
                <a:spcPct val="130000"/>
              </a:lnSpc>
              <a:spcAft>
                <a:spcPts val="600"/>
              </a:spcAft>
            </a:pPr>
            <a:r>
              <a:rPr lang="en-US" sz="2600" i="1" dirty="0">
                <a:latin typeface="Avenir Next LT Pro" panose="020B0504020202020204" pitchFamily="34" charset="0"/>
                <a:ea typeface="Fira Sans Book" panose="020B0503050000020004" pitchFamily="34" charset="0"/>
              </a:rPr>
              <a:t>Governed by Lapel UDO V 1.6 (consistent with IC 36-7-4-900 Series)</a:t>
            </a:r>
          </a:p>
          <a:p>
            <a:pPr marL="0" lvl="2" indent="0">
              <a:lnSpc>
                <a:spcPct val="130000"/>
              </a:lnSpc>
              <a:spcAft>
                <a:spcPts val="600"/>
              </a:spcAft>
              <a:buNone/>
            </a:pPr>
            <a:r>
              <a:rPr lang="en-US" sz="2800" dirty="0">
                <a:latin typeface="Avenir Next LT Pro" panose="020B0504020202020204" pitchFamily="34" charset="0"/>
                <a:ea typeface="Fira Sans Book" panose="020B0503050000020004" pitchFamily="34" charset="0"/>
              </a:rPr>
              <a:t>Has 3 main duties (things the BZA “shall” do by law): </a:t>
            </a:r>
          </a:p>
          <a:p>
            <a:pPr marL="457200" lvl="2" indent="-457200">
              <a:lnSpc>
                <a:spcPct val="130000"/>
              </a:lnSpc>
              <a:spcAft>
                <a:spcPts val="600"/>
              </a:spcAft>
            </a:pPr>
            <a:r>
              <a:rPr lang="en-US" sz="2600" i="1" dirty="0">
                <a:latin typeface="Avenir Next LT Pro" panose="020B0504020202020204" pitchFamily="34" charset="0"/>
                <a:ea typeface="Fira Sans Book" panose="020B0503050000020004" pitchFamily="34" charset="0"/>
              </a:rPr>
              <a:t>Hearing and ruling on petitions for Variances</a:t>
            </a:r>
          </a:p>
          <a:p>
            <a:pPr marL="457200" lvl="2" indent="-457200">
              <a:lnSpc>
                <a:spcPct val="130000"/>
              </a:lnSpc>
              <a:spcAft>
                <a:spcPts val="600"/>
              </a:spcAft>
            </a:pPr>
            <a:r>
              <a:rPr lang="en-US" sz="2600" i="1" dirty="0">
                <a:latin typeface="Avenir Next LT Pro" panose="020B0504020202020204" pitchFamily="34" charset="0"/>
                <a:ea typeface="Fira Sans Book" panose="020B0503050000020004" pitchFamily="34" charset="0"/>
              </a:rPr>
              <a:t>Hearing and ruling on petitions for Special Uses</a:t>
            </a:r>
          </a:p>
          <a:p>
            <a:pPr marL="457200" lvl="2" indent="-457200">
              <a:lnSpc>
                <a:spcPct val="130000"/>
              </a:lnSpc>
              <a:spcAft>
                <a:spcPts val="600"/>
              </a:spcAft>
            </a:pPr>
            <a:r>
              <a:rPr lang="en-US" sz="2600" i="1" dirty="0">
                <a:latin typeface="Avenir Next LT Pro" panose="020B0504020202020204" pitchFamily="34" charset="0"/>
                <a:ea typeface="Fira Sans Book" panose="020B0503050000020004" pitchFamily="34" charset="0"/>
              </a:rPr>
              <a:t>Hearing and ruling on administrative appeals</a:t>
            </a:r>
          </a:p>
        </p:txBody>
      </p:sp>
    </p:spTree>
    <p:extLst>
      <p:ext uri="{BB962C8B-B14F-4D97-AF65-F5344CB8AC3E}">
        <p14:creationId xmlns:p14="http://schemas.microsoft.com/office/powerpoint/2010/main" val="2966324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F5E29-7B90-5AC8-C8F0-8D3D85C9C3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3E98B4-81E0-5B78-3C7D-3C2FCF8D14E7}"/>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Powers of the Lapel BZA</a:t>
            </a:r>
          </a:p>
        </p:txBody>
      </p:sp>
      <p:sp>
        <p:nvSpPr>
          <p:cNvPr id="3" name="Content Placeholder 2">
            <a:extLst>
              <a:ext uri="{FF2B5EF4-FFF2-40B4-BE49-F238E27FC236}">
                <a16:creationId xmlns:a16="http://schemas.microsoft.com/office/drawing/2014/main" id="{40485C8A-D14F-7CAC-1D01-F14E9E98FFFE}"/>
              </a:ext>
            </a:extLst>
          </p:cNvPr>
          <p:cNvSpPr>
            <a:spLocks noGrp="1"/>
          </p:cNvSpPr>
          <p:nvPr>
            <p:ph idx="1"/>
          </p:nvPr>
        </p:nvSpPr>
        <p:spPr>
          <a:xfrm>
            <a:off x="580103" y="1776462"/>
            <a:ext cx="11021962" cy="4054067"/>
          </a:xfrm>
          <a:noFill/>
        </p:spPr>
        <p:txBody>
          <a:bodyPr>
            <a:normAutofit fontScale="92500" lnSpcReduction="20000"/>
          </a:bodyPr>
          <a:lstStyle/>
          <a:p>
            <a:pPr marL="0" lvl="2" indent="0">
              <a:lnSpc>
                <a:spcPct val="130000"/>
              </a:lnSpc>
              <a:spcAft>
                <a:spcPts val="600"/>
              </a:spcAft>
              <a:buNone/>
            </a:pPr>
            <a:r>
              <a:rPr lang="en-US" sz="2800" dirty="0">
                <a:latin typeface="Avenir Next LT Pro" panose="020B0504020202020204" pitchFamily="34" charset="0"/>
                <a:ea typeface="Fira Sans Book" panose="020B0503050000020004" pitchFamily="34" charset="0"/>
              </a:rPr>
              <a:t>Additionally has the following powers (things the BZA “may” do by law): </a:t>
            </a:r>
          </a:p>
          <a:p>
            <a:pPr marL="457200" lvl="2" indent="-457200">
              <a:lnSpc>
                <a:spcPct val="130000"/>
              </a:lnSpc>
              <a:spcAft>
                <a:spcPts val="600"/>
              </a:spcAft>
            </a:pPr>
            <a:r>
              <a:rPr lang="en-US" sz="2600" i="1" dirty="0">
                <a:latin typeface="Avenir Next LT Pro" panose="020B0504020202020204" pitchFamily="34" charset="0"/>
                <a:ea typeface="Fira Sans Book" panose="020B0503050000020004" pitchFamily="34" charset="0"/>
              </a:rPr>
              <a:t>Impose reasonable conditions and commitments upon Variance and Special Use approvals</a:t>
            </a:r>
          </a:p>
          <a:p>
            <a:pPr marL="457200" lvl="2" indent="-457200">
              <a:lnSpc>
                <a:spcPct val="130000"/>
              </a:lnSpc>
              <a:spcAft>
                <a:spcPts val="600"/>
              </a:spcAft>
            </a:pPr>
            <a:r>
              <a:rPr lang="en-US" sz="2600" i="1" dirty="0">
                <a:latin typeface="Avenir Next LT Pro" panose="020B0504020202020204" pitchFamily="34" charset="0"/>
                <a:ea typeface="Fira Sans Book" panose="020B0503050000020004" pitchFamily="34" charset="0"/>
              </a:rPr>
              <a:t>Assume the powers of the administrative body whose decision is being appealed</a:t>
            </a:r>
          </a:p>
          <a:p>
            <a:pPr marL="457200" lvl="2" indent="-457200">
              <a:lnSpc>
                <a:spcPct val="130000"/>
              </a:lnSpc>
              <a:spcAft>
                <a:spcPts val="600"/>
              </a:spcAft>
            </a:pPr>
            <a:r>
              <a:rPr lang="en-US" sz="2600" i="1" dirty="0">
                <a:latin typeface="Avenir Next LT Pro" panose="020B0504020202020204" pitchFamily="34" charset="0"/>
                <a:ea typeface="Fira Sans Book" panose="020B0503050000020004" pitchFamily="34" charset="0"/>
              </a:rPr>
              <a:t>Terminate a Variance or Special Use approval or a granted administrative appeal</a:t>
            </a:r>
          </a:p>
          <a:p>
            <a:pPr marL="457200" lvl="2" indent="-457200">
              <a:lnSpc>
                <a:spcPct val="130000"/>
              </a:lnSpc>
              <a:spcAft>
                <a:spcPts val="600"/>
              </a:spcAft>
            </a:pPr>
            <a:r>
              <a:rPr lang="en-US" sz="2600" i="1" dirty="0">
                <a:latin typeface="Avenir Next LT Pro" panose="020B0504020202020204" pitchFamily="34" charset="0"/>
                <a:ea typeface="Fira Sans Book" panose="020B0503050000020004" pitchFamily="34" charset="0"/>
              </a:rPr>
              <a:t>Grant a refund of application fee upon successful appeal</a:t>
            </a:r>
          </a:p>
        </p:txBody>
      </p:sp>
    </p:spTree>
    <p:extLst>
      <p:ext uri="{BB962C8B-B14F-4D97-AF65-F5344CB8AC3E}">
        <p14:creationId xmlns:p14="http://schemas.microsoft.com/office/powerpoint/2010/main" val="3701101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D7811-F2E0-C6CE-3BC1-21ED7633A3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54AB2-85D3-C7B4-756D-65D97C581F1C}"/>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Important Concepts – Illegal vs Legal Nonconformity</a:t>
            </a:r>
          </a:p>
        </p:txBody>
      </p:sp>
      <p:sp>
        <p:nvSpPr>
          <p:cNvPr id="3" name="Content Placeholder 2">
            <a:extLst>
              <a:ext uri="{FF2B5EF4-FFF2-40B4-BE49-F238E27FC236}">
                <a16:creationId xmlns:a16="http://schemas.microsoft.com/office/drawing/2014/main" id="{508C4D31-A916-C015-FE15-312E8694D9FB}"/>
              </a:ext>
            </a:extLst>
          </p:cNvPr>
          <p:cNvSpPr>
            <a:spLocks noGrp="1"/>
          </p:cNvSpPr>
          <p:nvPr>
            <p:ph idx="1"/>
          </p:nvPr>
        </p:nvSpPr>
        <p:spPr>
          <a:xfrm>
            <a:off x="342900" y="1485900"/>
            <a:ext cx="11510010" cy="4560570"/>
          </a:xfrm>
          <a:noFill/>
        </p:spPr>
        <p:txBody>
          <a:bodyPr>
            <a:normAutofit fontScale="70000" lnSpcReduction="20000"/>
          </a:bodyPr>
          <a:lstStyle/>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Nonconformity is when a structure, use, lot, or combination of the three does not meet the standards laid out in the Lapel UDO</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Illegal nonconformity occurs when a structure or lot or use is built or established without the proper approvals</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Building without a permit, occupying without a certificate of occupancy, establishing a use requiring a Special Use Permit without said permit</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Usually occur at the fault of the owner, tenant, or property manager and are subject to code enforcement</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Legal nonconformity occurs when changes to the ordinance cause an existing approved structure or lot or use to fail to meet the new standards</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An old house that is smaller than minimum area, an old lot that is smaller than minimum lot size</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Usually occur at no fault of the owner, tenant, or property manager and are “grandfathered”</a:t>
            </a:r>
          </a:p>
        </p:txBody>
      </p:sp>
    </p:spTree>
    <p:extLst>
      <p:ext uri="{BB962C8B-B14F-4D97-AF65-F5344CB8AC3E}">
        <p14:creationId xmlns:p14="http://schemas.microsoft.com/office/powerpoint/2010/main" val="2326903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9BF3A-1A11-D4E0-F695-44502CC5B1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7A245-AB97-CA35-0703-3858E22E53CB}"/>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Important Concepts – Illegal vs Legal Nonconformity</a:t>
            </a:r>
          </a:p>
        </p:txBody>
      </p:sp>
      <p:sp>
        <p:nvSpPr>
          <p:cNvPr id="3" name="Content Placeholder 2">
            <a:extLst>
              <a:ext uri="{FF2B5EF4-FFF2-40B4-BE49-F238E27FC236}">
                <a16:creationId xmlns:a16="http://schemas.microsoft.com/office/drawing/2014/main" id="{B75201AD-FC81-F76B-A01F-C1595FBFEF4B}"/>
              </a:ext>
            </a:extLst>
          </p:cNvPr>
          <p:cNvSpPr>
            <a:spLocks noGrp="1"/>
          </p:cNvSpPr>
          <p:nvPr>
            <p:ph idx="1"/>
          </p:nvPr>
        </p:nvSpPr>
        <p:spPr>
          <a:xfrm>
            <a:off x="342900" y="1485900"/>
            <a:ext cx="11510010" cy="4560570"/>
          </a:xfrm>
          <a:noFill/>
        </p:spPr>
        <p:txBody>
          <a:bodyPr>
            <a:normAutofit fontScale="92500" lnSpcReduction="20000"/>
          </a:bodyPr>
          <a:lstStyle/>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While legal nonconformities are protected from code enforcement, they are not to be expanded, relocated, etc. – the intent is to require them to change eventually to remove the nonconformity</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In Lapel, many applications for Variances involve legal nonconformities</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Expanding a garage built too close to the property line, for example</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Staff and applicants may use legal nonconformities on neighboring properties as arguments for/against a variance</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Legal nonconforming status allows repairs/maintenance, but not necessarily replacements</a:t>
            </a:r>
            <a:endParaRPr lang="en-US" sz="2400" i="1"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3606496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DEA91-4554-0E87-9524-18DB224A7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093238-F495-FC1A-95F1-5D4F5C2F1756}"/>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Important Concepts – Hardship</a:t>
            </a:r>
          </a:p>
        </p:txBody>
      </p:sp>
      <p:sp>
        <p:nvSpPr>
          <p:cNvPr id="3" name="Content Placeholder 2">
            <a:extLst>
              <a:ext uri="{FF2B5EF4-FFF2-40B4-BE49-F238E27FC236}">
                <a16:creationId xmlns:a16="http://schemas.microsoft.com/office/drawing/2014/main" id="{68CE2F17-ACF1-42C9-AC97-4BE2F1E789AF}"/>
              </a:ext>
            </a:extLst>
          </p:cNvPr>
          <p:cNvSpPr>
            <a:spLocks noGrp="1"/>
          </p:cNvSpPr>
          <p:nvPr>
            <p:ph idx="1"/>
          </p:nvPr>
        </p:nvSpPr>
        <p:spPr>
          <a:xfrm>
            <a:off x="342900" y="1485900"/>
            <a:ext cx="11510010" cy="4560570"/>
          </a:xfrm>
          <a:noFill/>
        </p:spPr>
        <p:txBody>
          <a:bodyPr>
            <a:normAutofit fontScale="77500" lnSpcReduction="20000"/>
          </a:bodyPr>
          <a:lstStyle/>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In Indiana, Variances of Use are intended to provide relief from “unnecessary hardship” (IC 36-7-4-918.4)</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Lapel UDO defines hardship as:</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Difficulty with regard to one’s ability to improve land stemming from the application of the development standards of the Code</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Generally results in property that is unusable</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Does NOT include by themselves financial or economic considerations</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Does NOT generally include self-imposed situations</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An applicant for a Variance of Use must be able to show that without the requested Variance, they will face unnecessary hardship.</a:t>
            </a:r>
            <a:endParaRPr lang="en-US" sz="2400" i="1"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2682015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BB6CE-6DCC-9256-65F8-881522DC6B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D3370-366F-F53E-6A16-1B137268DF05}"/>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Important Concepts – Practical Difficulty</a:t>
            </a:r>
          </a:p>
        </p:txBody>
      </p:sp>
      <p:sp>
        <p:nvSpPr>
          <p:cNvPr id="3" name="Content Placeholder 2">
            <a:extLst>
              <a:ext uri="{FF2B5EF4-FFF2-40B4-BE49-F238E27FC236}">
                <a16:creationId xmlns:a16="http://schemas.microsoft.com/office/drawing/2014/main" id="{7C77C582-62CF-3750-ACBF-83FF338F7A51}"/>
              </a:ext>
            </a:extLst>
          </p:cNvPr>
          <p:cNvSpPr>
            <a:spLocks noGrp="1"/>
          </p:cNvSpPr>
          <p:nvPr>
            <p:ph idx="1"/>
          </p:nvPr>
        </p:nvSpPr>
        <p:spPr>
          <a:xfrm>
            <a:off x="342900" y="1485900"/>
            <a:ext cx="11510010" cy="4560570"/>
          </a:xfrm>
          <a:noFill/>
        </p:spPr>
        <p:txBody>
          <a:bodyPr>
            <a:normAutofit fontScale="70000" lnSpcReduction="20000"/>
          </a:bodyPr>
          <a:lstStyle/>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In Indiana, Variances from Development Standards are intended to provide relief from “practical difficulties” (IC 36-7-4-918.5)</a:t>
            </a:r>
          </a:p>
          <a:p>
            <a:pPr marL="914400" lvl="3" indent="-457200">
              <a:lnSpc>
                <a:spcPct val="130000"/>
              </a:lnSpc>
              <a:spcAft>
                <a:spcPts val="600"/>
              </a:spcAft>
            </a:pPr>
            <a:r>
              <a:rPr lang="en-US" sz="2600" i="1" dirty="0">
                <a:latin typeface="Avenir Next LT Pro" panose="020B0504020202020204" pitchFamily="34" charset="0"/>
                <a:ea typeface="Fira Sans Book" panose="020B0503050000020004" pitchFamily="34" charset="0"/>
              </a:rPr>
              <a:t>Lower standard than hardship; though IC does allow towns to adopt a higher standard</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Lapel UDO defines practical difficulty as:</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Difficulty with regard to one’s ability to improve land stemming from the application of the development standards of the Code</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Property may still be usable, but following the regulations would result in less practical development</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Does NOT include by themselves financial or economic considerations</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Does NOT generally include self-imposed situations</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An applicant for a Variance from Development Standards must be able to show that without the requested Variance, they will face practical difficulty.</a:t>
            </a:r>
            <a:endParaRPr lang="en-US" sz="2400" i="1" dirty="0">
              <a:latin typeface="Avenir Next LT Pro" panose="020B0504020202020204" pitchFamily="34" charset="0"/>
              <a:ea typeface="Fira Sans Book" panose="020B0503050000020004" pitchFamily="34" charset="0"/>
            </a:endParaRPr>
          </a:p>
        </p:txBody>
      </p:sp>
    </p:spTree>
    <p:extLst>
      <p:ext uri="{BB962C8B-B14F-4D97-AF65-F5344CB8AC3E}">
        <p14:creationId xmlns:p14="http://schemas.microsoft.com/office/powerpoint/2010/main" val="2654729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359A2-CDD5-6272-B43E-E8A6B5E4A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2252F-20B1-E507-395E-BC509100DE40}"/>
              </a:ext>
            </a:extLst>
          </p:cNvPr>
          <p:cNvSpPr>
            <a:spLocks noGrp="1"/>
          </p:cNvSpPr>
          <p:nvPr>
            <p:ph type="title"/>
          </p:nvPr>
        </p:nvSpPr>
        <p:spPr>
          <a:xfrm>
            <a:off x="580103" y="216311"/>
            <a:ext cx="11021962" cy="915259"/>
          </a:xfrm>
        </p:spPr>
        <p:txBody>
          <a:bodyPr>
            <a:normAutofit/>
          </a:bodyPr>
          <a:lstStyle/>
          <a:p>
            <a:r>
              <a:rPr lang="en-US" sz="3600" b="1" dirty="0">
                <a:solidFill>
                  <a:schemeClr val="bg1"/>
                </a:solidFill>
                <a:latin typeface="Candara" panose="020E0502030303020204" pitchFamily="34" charset="0"/>
                <a:ea typeface="Fira Sans Medium" panose="020B0603050000020004" pitchFamily="34" charset="0"/>
              </a:rPr>
              <a:t>Findings Required for Approval – VU</a:t>
            </a:r>
          </a:p>
        </p:txBody>
      </p:sp>
      <p:sp>
        <p:nvSpPr>
          <p:cNvPr id="3" name="Content Placeholder 2">
            <a:extLst>
              <a:ext uri="{FF2B5EF4-FFF2-40B4-BE49-F238E27FC236}">
                <a16:creationId xmlns:a16="http://schemas.microsoft.com/office/drawing/2014/main" id="{BEBF6E7F-112E-FDCA-A418-2485ACAA6EE3}"/>
              </a:ext>
            </a:extLst>
          </p:cNvPr>
          <p:cNvSpPr>
            <a:spLocks noGrp="1"/>
          </p:cNvSpPr>
          <p:nvPr>
            <p:ph idx="1"/>
          </p:nvPr>
        </p:nvSpPr>
        <p:spPr>
          <a:xfrm>
            <a:off x="342900" y="1485900"/>
            <a:ext cx="11510010" cy="4560570"/>
          </a:xfrm>
          <a:noFill/>
        </p:spPr>
        <p:txBody>
          <a:bodyPr>
            <a:normAutofit fontScale="77500" lnSpcReduction="20000"/>
          </a:bodyPr>
          <a:lstStyle/>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In Indiana, the BZA may grant a Variance of Use (VU) only upon the determination in writing that (IC 36-7-4-918.4):</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Approval will not harm the public health, safety, moral, and general welfare</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Approval will not be substantially adverse to the use and value of surrounding properties</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The need for the variances arises from a condition “peculiar” to the property</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Strict application of the ordinance will result in unnecessary hardship</a:t>
            </a:r>
          </a:p>
          <a:p>
            <a:pPr marL="914400" lvl="3" indent="-457200">
              <a:lnSpc>
                <a:spcPct val="130000"/>
              </a:lnSpc>
              <a:spcAft>
                <a:spcPts val="600"/>
              </a:spcAft>
            </a:pPr>
            <a:r>
              <a:rPr lang="en-US" sz="2400" i="1" dirty="0">
                <a:latin typeface="Avenir Next LT Pro" panose="020B0504020202020204" pitchFamily="34" charset="0"/>
                <a:ea typeface="Fira Sans Book" panose="020B0503050000020004" pitchFamily="34" charset="0"/>
              </a:rPr>
              <a:t>Approval does not substantially interfere with the Comprehensive Plan</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The BZA must find ALL of the above to grant the requested variance</a:t>
            </a:r>
          </a:p>
          <a:p>
            <a:pPr marL="457200" lvl="2" indent="-457200">
              <a:lnSpc>
                <a:spcPct val="130000"/>
              </a:lnSpc>
              <a:spcAft>
                <a:spcPts val="600"/>
              </a:spcAft>
            </a:pPr>
            <a:r>
              <a:rPr lang="en-US" sz="2800" dirty="0">
                <a:latin typeface="Avenir Next LT Pro" panose="020B0504020202020204" pitchFamily="34" charset="0"/>
                <a:ea typeface="Fira Sans Book" panose="020B0503050000020004" pitchFamily="34" charset="0"/>
              </a:rPr>
              <a:t>The BZA may impose reasonable conditions or require written commitments from the applicant they find necessary to serve the above criteria.</a:t>
            </a:r>
          </a:p>
        </p:txBody>
      </p:sp>
    </p:spTree>
    <p:extLst>
      <p:ext uri="{BB962C8B-B14F-4D97-AF65-F5344CB8AC3E}">
        <p14:creationId xmlns:p14="http://schemas.microsoft.com/office/powerpoint/2010/main" val="9949856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5840</TotalTime>
  <Words>2242</Words>
  <Application>Microsoft Office PowerPoint</Application>
  <PresentationFormat>Widescreen</PresentationFormat>
  <Paragraphs>170</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vt:lpstr>
      <vt:lpstr>Arial</vt:lpstr>
      <vt:lpstr>Avenir Next LT Pro</vt:lpstr>
      <vt:lpstr>Calibri</vt:lpstr>
      <vt:lpstr>Calibri Light</vt:lpstr>
      <vt:lpstr>Candara</vt:lpstr>
      <vt:lpstr>Fira Sans Book</vt:lpstr>
      <vt:lpstr>Office Theme</vt:lpstr>
      <vt:lpstr>BZA ORIENTATION Duties, Powers, Rules</vt:lpstr>
      <vt:lpstr>Contents</vt:lpstr>
      <vt:lpstr>Duties of the Lapel BZA</vt:lpstr>
      <vt:lpstr>Powers of the Lapel BZA</vt:lpstr>
      <vt:lpstr>Important Concepts – Illegal vs Legal Nonconformity</vt:lpstr>
      <vt:lpstr>Important Concepts – Illegal vs Legal Nonconformity</vt:lpstr>
      <vt:lpstr>Important Concepts – Hardship</vt:lpstr>
      <vt:lpstr>Important Concepts – Practical Difficulty</vt:lpstr>
      <vt:lpstr>Findings Required for Approval – VU</vt:lpstr>
      <vt:lpstr>Findings Required for Approval – VDS</vt:lpstr>
      <vt:lpstr>Findings Required for Approval – VFS</vt:lpstr>
      <vt:lpstr>Findings Required for Approval – SU</vt:lpstr>
      <vt:lpstr>Findings Required for Approval – Admin Appeals</vt:lpstr>
      <vt:lpstr>Rules and Procedures</vt:lpstr>
      <vt:lpstr>Rules and Procedures – Officers and Staff</vt:lpstr>
      <vt:lpstr>Rules and Procedures – Attendance</vt:lpstr>
      <vt:lpstr>Rules and Procedures – Public Hearings</vt:lpstr>
      <vt:lpstr>Rules and Procedures – Public Hearings Cont’d</vt:lpstr>
      <vt:lpstr>Rules and Procedures – Continuances</vt:lpstr>
      <vt:lpstr>Rules and Procedures – Withdrawal of Petition</vt:lpstr>
      <vt:lpstr>Rules and Procedures – Dismissal of Petition</vt:lpstr>
      <vt:lpstr>Rules and Procedures – Denial of Petition</vt:lpstr>
      <vt:lpstr>References</vt:lpstr>
    </vt:vector>
  </TitlesOfParts>
  <Company>ms consultants,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Polhuy, Oksana</dc:creator>
  <cp:lastModifiedBy>Johnson, Marcellus</cp:lastModifiedBy>
  <cp:revision>99</cp:revision>
  <dcterms:created xsi:type="dcterms:W3CDTF">2022-08-18T14:33:27Z</dcterms:created>
  <dcterms:modified xsi:type="dcterms:W3CDTF">2026-07-30T17:54:35Z</dcterms:modified>
</cp:coreProperties>
</file>